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1" r:id="rId3"/>
    <p:sldId id="272" r:id="rId4"/>
    <p:sldId id="264" r:id="rId5"/>
    <p:sldId id="267" r:id="rId6"/>
    <p:sldId id="266" r:id="rId7"/>
    <p:sldId id="261" r:id="rId8"/>
    <p:sldId id="265" r:id="rId9"/>
    <p:sldId id="268" r:id="rId10"/>
    <p:sldId id="270" r:id="rId11"/>
    <p:sldId id="269" r:id="rId12"/>
    <p:sldId id="262" r:id="rId13"/>
    <p:sldId id="263" r:id="rId14"/>
    <p:sldId id="257" r:id="rId15"/>
    <p:sldId id="259" r:id="rId16"/>
    <p:sldId id="274" r:id="rId17"/>
    <p:sldId id="258" r:id="rId18"/>
    <p:sldId id="275" r:id="rId19"/>
    <p:sldId id="276" r:id="rId20"/>
    <p:sldId id="277" r:id="rId21"/>
    <p:sldId id="278" r:id="rId22"/>
    <p:sldId id="286" r:id="rId23"/>
    <p:sldId id="287" r:id="rId24"/>
    <p:sldId id="283" r:id="rId25"/>
    <p:sldId id="284" r:id="rId26"/>
    <p:sldId id="294" r:id="rId27"/>
    <p:sldId id="285" r:id="rId28"/>
    <p:sldId id="291" r:id="rId29"/>
    <p:sldId id="288" r:id="rId30"/>
    <p:sldId id="308" r:id="rId31"/>
    <p:sldId id="289" r:id="rId32"/>
    <p:sldId id="292" r:id="rId33"/>
    <p:sldId id="293" r:id="rId34"/>
    <p:sldId id="309" r:id="rId35"/>
    <p:sldId id="290" r:id="rId36"/>
    <p:sldId id="295" r:id="rId37"/>
    <p:sldId id="296" r:id="rId38"/>
    <p:sldId id="297" r:id="rId39"/>
    <p:sldId id="298"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showGuides="1">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55BAA8-09DF-420B-AFBD-8890512EA66C}" type="datetimeFigureOut">
              <a:rPr lang="en-US" smtClean="0"/>
              <a:pPr/>
              <a:t>1/28/2023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BD3E95F-EDD6-442E-AAA0-47C631E5B00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future-of-commerce.com/2013/06/19/subscription-models-innovation/" TargetMode="External"/><Relationship Id="rId2" Type="http://schemas.openxmlformats.org/officeDocument/2006/relationships/hyperlink" Target="https://www.the-future-of-commerce.com/2019/02/27/taking-your-e-commerce-platform-live/" TargetMode="External"/><Relationship Id="rId1" Type="http://schemas.openxmlformats.org/officeDocument/2006/relationships/slideLayout" Target="../slideLayouts/slideLayout2.xml"/><Relationship Id="rId5" Type="http://schemas.openxmlformats.org/officeDocument/2006/relationships/hyperlink" Target="https://www.thestreet.com/technology/history-of-paypal-15062744" TargetMode="External"/><Relationship Id="rId4" Type="http://schemas.openxmlformats.org/officeDocument/2006/relationships/hyperlink" Target="https://www.the-future-of-commerce.com/2020/12/09/customer-self-servi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Introducing%20Amazon%20Go%20and%20the%20world&#8217;s%20most%20advanced%20shopping%20technology.mp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bcg.com/publications/2017/marketing-sales-digital-go-to-market-transformation-mobile-marketing-new-b2b-buyer?_ga=2.41921899.872871797.1629107159-511411854.162671368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E-Business Online Networking Technology Marketing Commerce Concept Stock  Photo, Picture And Royalty Free Image. Image 41467513."/>
          <p:cNvPicPr>
            <a:picLocks noChangeAspect="1" noChangeArrowheads="1"/>
          </p:cNvPicPr>
          <p:nvPr/>
        </p:nvPicPr>
        <p:blipFill>
          <a:blip r:embed="rId2" cstate="print"/>
          <a:srcRect/>
          <a:stretch>
            <a:fillRect/>
          </a:stretch>
        </p:blipFill>
        <p:spPr bwMode="auto">
          <a:xfrm>
            <a:off x="0" y="419100"/>
            <a:ext cx="9174372" cy="6019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STD_ISD_PCO_India.jpg"/>
          <p:cNvPicPr>
            <a:picLocks noGrp="1" noChangeAspect="1"/>
          </p:cNvPicPr>
          <p:nvPr>
            <p:ph idx="1"/>
          </p:nvPr>
        </p:nvPicPr>
        <p:blipFill>
          <a:blip r:embed="rId2" cstate="print"/>
          <a:stretch>
            <a:fillRect/>
          </a:stretch>
        </p:blipFill>
        <p:spPr>
          <a:xfrm>
            <a:off x="1981200" y="80010"/>
            <a:ext cx="5029200" cy="677799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ownload.jpg"/>
          <p:cNvPicPr>
            <a:picLocks noChangeAspect="1"/>
          </p:cNvPicPr>
          <p:nvPr/>
        </p:nvPicPr>
        <p:blipFill>
          <a:blip r:embed="rId2" cstate="print"/>
          <a:stretch>
            <a:fillRect/>
          </a:stretch>
        </p:blipFill>
        <p:spPr>
          <a:xfrm>
            <a:off x="0" y="877186"/>
            <a:ext cx="9144000" cy="51036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Do-We-Need-An-E-Commerce.jpg"/>
          <p:cNvPicPr>
            <a:picLocks noChangeAspect="1"/>
          </p:cNvPicPr>
          <p:nvPr/>
        </p:nvPicPr>
        <p:blipFill>
          <a:blip r:embed="rId2" cstate="print"/>
          <a:stretch>
            <a:fillRect/>
          </a:stretch>
        </p:blipFill>
        <p:spPr>
          <a:xfrm>
            <a:off x="0" y="777240"/>
            <a:ext cx="9144000" cy="47853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istory11.gif"/>
          <p:cNvPicPr>
            <a:picLocks noChangeAspect="1"/>
          </p:cNvPicPr>
          <p:nvPr/>
        </p:nvPicPr>
        <p:blipFill>
          <a:blip r:embed="rId2" cstate="print"/>
          <a:stretch>
            <a:fillRect/>
          </a:stretch>
        </p:blipFill>
        <p:spPr>
          <a:xfrm>
            <a:off x="0" y="431260"/>
            <a:ext cx="9144000" cy="58171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ecommerce-is-important-with-business.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8229600" cy="6400800"/>
          </a:xfrm>
        </p:spPr>
        <p:txBody>
          <a:bodyPr>
            <a:noAutofit/>
          </a:bodyPr>
          <a:lstStyle/>
          <a:p>
            <a:pPr algn="just"/>
            <a:r>
              <a:rPr lang="en-US" sz="2000" b="1" dirty="0" smtClean="0"/>
              <a:t>objectives </a:t>
            </a:r>
            <a:r>
              <a:rPr lang="en-US" sz="2000" b="1" dirty="0"/>
              <a:t>for e-business Development</a:t>
            </a:r>
          </a:p>
          <a:p>
            <a:pPr algn="just"/>
            <a:r>
              <a:rPr lang="en-US" sz="2000" dirty="0"/>
              <a:t>The organization is facing market changes and the organization changes according to the markets</a:t>
            </a:r>
            <a:r>
              <a:rPr lang="en-US" sz="2000" dirty="0" smtClean="0"/>
              <a:t>.</a:t>
            </a:r>
          </a:p>
          <a:p>
            <a:pPr algn="just"/>
            <a:r>
              <a:rPr lang="en-US" sz="2000" dirty="0"/>
              <a:t/>
            </a:r>
            <a:br>
              <a:rPr lang="en-US" sz="2000" dirty="0"/>
            </a:br>
            <a:r>
              <a:rPr lang="en-US" sz="2000" dirty="0"/>
              <a:t>The objectives for the </a:t>
            </a:r>
            <a:r>
              <a:rPr lang="en-US" sz="2000" i="1" dirty="0"/>
              <a:t>e-business development</a:t>
            </a:r>
            <a:r>
              <a:rPr lang="en-US" sz="2000" dirty="0"/>
              <a:t> emerge from these changes and because the change is continuous, it brings new requirements for the e-business system. In addition, the history and legacy structures of the organization cause conflicts in the development when combined with the need for change. These fluctuating objectives and emerging conflicts bring certain consequences to the </a:t>
            </a:r>
            <a:r>
              <a:rPr lang="en-US" sz="2000" i="1" dirty="0"/>
              <a:t>e-business system architecture</a:t>
            </a:r>
            <a:r>
              <a:rPr lang="en-US" sz="2000" dirty="0"/>
              <a:t> development in the organization. The formation and description of this causal model can be classified as selective coding</a:t>
            </a:r>
            <a:r>
              <a:rPr lang="en-US" sz="2000" dirty="0" smtClean="0"/>
              <a:t>..</a:t>
            </a:r>
          </a:p>
          <a:p>
            <a:pPr algn="just"/>
            <a:endParaRPr lang="en-US" sz="2000" dirty="0"/>
          </a:p>
          <a:p>
            <a:pPr algn="just"/>
            <a:r>
              <a:rPr lang="en-US" sz="2000" dirty="0" smtClean="0"/>
              <a:t>In </a:t>
            </a:r>
            <a:r>
              <a:rPr lang="en-US" sz="2000" dirty="0"/>
              <a:t>summary, </a:t>
            </a:r>
            <a:r>
              <a:rPr lang="en-US" sz="2000" dirty="0" smtClean="0"/>
              <a:t>e-Business </a:t>
            </a:r>
            <a:r>
              <a:rPr lang="en-US" sz="2000" dirty="0"/>
              <a:t>has been in the making for the past 30 years. After starting as a niche solution for certain businesses and communities, </a:t>
            </a:r>
            <a:r>
              <a:rPr lang="en-US" sz="2000" dirty="0" smtClean="0"/>
              <a:t>e-Business </a:t>
            </a:r>
            <a:r>
              <a:rPr lang="en-US" sz="2000" dirty="0"/>
              <a:t>today is an expanding force accounting for a steadily increasing share of commercial transactions. Its full potential remains in the future. Now you know how </a:t>
            </a:r>
            <a:r>
              <a:rPr lang="en-US" sz="2000" dirty="0" smtClean="0"/>
              <a:t>e-Business </a:t>
            </a:r>
            <a:r>
              <a:rPr lang="en-US" sz="2000" dirty="0"/>
              <a:t>came to be as important as it is. The next lesson is about the direction in which </a:t>
            </a:r>
            <a:r>
              <a:rPr lang="en-US" sz="2000" dirty="0" smtClean="0"/>
              <a:t>e-Business </a:t>
            </a:r>
            <a:r>
              <a:rPr lang="en-US" sz="2000" dirty="0"/>
              <a:t>moving</a:t>
            </a:r>
            <a:r>
              <a:rPr lang="en-US" sz="2000" dirty="0" smtClean="0"/>
              <a:t>.</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A long and winding road</a:t>
            </a:r>
            <a:endParaRPr lang="en-US" dirty="0"/>
          </a:p>
        </p:txBody>
      </p:sp>
      <p:sp>
        <p:nvSpPr>
          <p:cNvPr id="3" name="Content Placeholder 2"/>
          <p:cNvSpPr>
            <a:spLocks noGrp="1"/>
          </p:cNvSpPr>
          <p:nvPr>
            <p:ph idx="1"/>
          </p:nvPr>
        </p:nvSpPr>
        <p:spPr>
          <a:xfrm>
            <a:off x="1143000" y="1600200"/>
            <a:ext cx="7790688" cy="4800600"/>
          </a:xfrm>
        </p:spPr>
        <p:txBody>
          <a:bodyPr>
            <a:normAutofit/>
          </a:bodyPr>
          <a:lstStyle/>
          <a:p>
            <a:pPr algn="just"/>
            <a:r>
              <a:rPr lang="en-US" sz="2000" dirty="0" smtClean="0"/>
              <a:t>When considering time itself, the history of e-commerce is fairly short, but for most of us, the idea of life without online shopping is virtually inconceivable.</a:t>
            </a:r>
          </a:p>
          <a:p>
            <a:pPr algn="just"/>
            <a:endParaRPr lang="en-US" sz="2000" dirty="0" smtClean="0"/>
          </a:p>
          <a:p>
            <a:pPr algn="just"/>
            <a:r>
              <a:rPr lang="en-US" sz="2000" dirty="0" smtClean="0"/>
              <a:t>From groceries to diamonds to services to</a:t>
            </a:r>
            <a:r>
              <a:rPr lang="en-US" sz="2000" b="1" u="sng" dirty="0" smtClean="0"/>
              <a:t> Enterprise Level Product Solutions</a:t>
            </a:r>
            <a:r>
              <a:rPr lang="en-US" sz="2000" dirty="0" smtClean="0"/>
              <a:t>, almost anything you can imagine can be purchased electronically.</a:t>
            </a:r>
          </a:p>
          <a:p>
            <a:pPr algn="just"/>
            <a:endParaRPr lang="en-US" sz="2000" dirty="0" smtClean="0"/>
          </a:p>
          <a:p>
            <a:pPr algn="just"/>
            <a:r>
              <a:rPr lang="en-US" sz="2000" dirty="0" smtClean="0"/>
              <a:t>But where did it all begin, and how far will it go?</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gif"/>
          <p:cNvPicPr>
            <a:picLocks noGrp="1" noChangeAspect="1"/>
          </p:cNvPicPr>
          <p:nvPr>
            <p:ph idx="1"/>
          </p:nvPr>
        </p:nvPicPr>
        <p:blipFill>
          <a:blip r:embed="rId2" cstate="print"/>
          <a:stretch>
            <a:fillRect/>
          </a:stretch>
        </p:blipFill>
        <p:spPr>
          <a:xfrm>
            <a:off x="28691" y="762000"/>
            <a:ext cx="9115309" cy="4800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Zz1kZjU1MTA2ZDRmMDA5MmJjMzFmNjQyMzNjNGIzOGMxMw.jpg"/>
          <p:cNvPicPr>
            <a:picLocks noGrp="1" noChangeAspect="1"/>
          </p:cNvPicPr>
          <p:nvPr>
            <p:ph idx="1"/>
          </p:nvPr>
        </p:nvPicPr>
        <p:blipFill>
          <a:blip r:embed="rId2" cstate="print"/>
          <a:stretch>
            <a:fillRect/>
          </a:stretch>
        </p:blipFill>
        <p:spPr>
          <a:xfrm>
            <a:off x="0" y="1371600"/>
            <a:ext cx="9144000" cy="3429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1960s – 1980s</a:t>
            </a:r>
            <a:endParaRPr lang="en-US" dirty="0"/>
          </a:p>
        </p:txBody>
      </p:sp>
      <p:sp>
        <p:nvSpPr>
          <p:cNvPr id="3" name="Content Placeholder 2"/>
          <p:cNvSpPr>
            <a:spLocks noGrp="1"/>
          </p:cNvSpPr>
          <p:nvPr>
            <p:ph idx="1"/>
          </p:nvPr>
        </p:nvSpPr>
        <p:spPr>
          <a:xfrm>
            <a:off x="1219200" y="1447800"/>
            <a:ext cx="7714488" cy="5410200"/>
          </a:xfrm>
        </p:spPr>
        <p:txBody>
          <a:bodyPr>
            <a:normAutofit lnSpcReduction="10000"/>
          </a:bodyPr>
          <a:lstStyle/>
          <a:p>
            <a:pPr algn="just">
              <a:buNone/>
            </a:pPr>
            <a:r>
              <a:rPr lang="en-US" sz="2400" dirty="0" smtClean="0"/>
              <a:t>	For beginning just a short while ago, the history of e-commerce is dramatic. In 1969, CompuServe was the first major e-commerce company to be formed in the United States. Although it seems distant now, computer time-sharing services grew from email providers to facilitating </a:t>
            </a:r>
            <a:r>
              <a:rPr lang="en-US" sz="2400" dirty="0" err="1" smtClean="0"/>
              <a:t>tele</a:t>
            </a:r>
            <a:r>
              <a:rPr lang="en-US" sz="2400" dirty="0" smtClean="0"/>
              <a:t>-shopping in the 1970s. </a:t>
            </a:r>
          </a:p>
          <a:p>
            <a:pPr algn="just">
              <a:buNone/>
            </a:pPr>
            <a:endParaRPr lang="en-US" sz="2400" dirty="0" smtClean="0"/>
          </a:p>
          <a:p>
            <a:pPr algn="just">
              <a:buNone/>
            </a:pPr>
            <a:r>
              <a:rPr lang="en-US" sz="2400" dirty="0" smtClean="0"/>
              <a:t>	While the rest of us were just beginning to celebrate the wonder of cable television at the beginning of the 1980s, some tech savvy users formed the Boston Computer Exchange, which was a bulletin board system-based marketplace established to facilitate the sale or trade of used computers. This company was a trailblazer in crafting a fully automated, on-line auction and marketplace for general commerce.</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E-business Defined</a:t>
            </a:r>
            <a:endParaRPr lang="en-US" dirty="0"/>
          </a:p>
        </p:txBody>
      </p:sp>
      <p:sp>
        <p:nvSpPr>
          <p:cNvPr id="3" name="Content Placeholder 2"/>
          <p:cNvSpPr>
            <a:spLocks noGrp="1"/>
          </p:cNvSpPr>
          <p:nvPr>
            <p:ph idx="1"/>
          </p:nvPr>
        </p:nvSpPr>
        <p:spPr>
          <a:xfrm>
            <a:off x="990600" y="1600201"/>
            <a:ext cx="8001000" cy="3124200"/>
          </a:xfrm>
        </p:spPr>
        <p:txBody>
          <a:bodyPr>
            <a:normAutofit fontScale="85000" lnSpcReduction="20000"/>
          </a:bodyPr>
          <a:lstStyle/>
          <a:p>
            <a:pPr algn="just"/>
            <a:r>
              <a:rPr lang="en-US" dirty="0"/>
              <a:t>E-Business (electronic business) is </a:t>
            </a:r>
            <a:r>
              <a:rPr lang="en-US" b="1" dirty="0"/>
              <a:t>any process that a business organization conducts over a computer-mediated network</a:t>
            </a:r>
            <a:r>
              <a:rPr lang="en-US" dirty="0"/>
              <a:t>. Business organizations include any for-profit, governmental, or nonprofit entity. </a:t>
            </a:r>
            <a:endParaRPr lang="en-US" dirty="0" smtClean="0"/>
          </a:p>
          <a:p>
            <a:pPr algn="just"/>
            <a:endParaRPr lang="en-US" dirty="0"/>
          </a:p>
          <a:p>
            <a:pPr algn="just"/>
            <a:r>
              <a:rPr lang="en-US" dirty="0" smtClean="0"/>
              <a:t>Their </a:t>
            </a:r>
            <a:r>
              <a:rPr lang="en-US" dirty="0"/>
              <a:t>processes include production-, customer-, and internal- or management-focused business processes.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8305800" cy="6477000"/>
          </a:xfrm>
        </p:spPr>
        <p:txBody>
          <a:bodyPr>
            <a:noAutofit/>
          </a:bodyPr>
          <a:lstStyle/>
          <a:p>
            <a:pPr algn="just"/>
            <a:r>
              <a:rPr lang="en-US" sz="1600" dirty="0" smtClean="0"/>
              <a:t>For many years, e-commerce existed quietly, but in 1990, the first web browser, aptly named “</a:t>
            </a:r>
            <a:r>
              <a:rPr lang="en-US" sz="1600" dirty="0" err="1" smtClean="0"/>
              <a:t>WorldWideWeb</a:t>
            </a:r>
            <a:r>
              <a:rPr lang="en-US" sz="1600" dirty="0" smtClean="0"/>
              <a:t>,” was launched.</a:t>
            </a:r>
          </a:p>
          <a:p>
            <a:pPr algn="just"/>
            <a:endParaRPr lang="en-US" sz="1600" dirty="0" smtClean="0"/>
          </a:p>
          <a:p>
            <a:pPr algn="just"/>
            <a:r>
              <a:rPr lang="en-US" sz="1600" dirty="0" smtClean="0"/>
              <a:t>Around this time, development of the internet kicked into high gear, going from the ability to display basic style sheets to the launch of Amazon and eBay within just a few short years. Needless to say, those two have become smashing successes as they evolved into massive </a:t>
            </a:r>
            <a:r>
              <a:rPr lang="en-US" sz="1600" dirty="0" smtClean="0">
                <a:hlinkClick r:id="rId2"/>
              </a:rPr>
              <a:t>e-commerce platforms</a:t>
            </a:r>
            <a:r>
              <a:rPr lang="en-US" sz="1600" dirty="0" smtClean="0"/>
              <a:t>, selling and enabling consumers to sell their own wares to others on a global scale, as well as to </a:t>
            </a:r>
            <a:r>
              <a:rPr lang="en-US" sz="1600" dirty="0" smtClean="0">
                <a:hlinkClick r:id="rId3"/>
              </a:rPr>
              <a:t>subscribe to items they need</a:t>
            </a:r>
            <a:r>
              <a:rPr lang="en-US" sz="1600" dirty="0" smtClean="0"/>
              <a:t> – no more going to the store to purchase standard household goods.</a:t>
            </a:r>
          </a:p>
          <a:p>
            <a:pPr algn="just"/>
            <a:endParaRPr lang="en-US" sz="1600" dirty="0" smtClean="0"/>
          </a:p>
          <a:p>
            <a:pPr algn="just"/>
            <a:r>
              <a:rPr lang="en-US" sz="1600" dirty="0" smtClean="0"/>
              <a:t>By the late 1990s, we were all getting too much email, and DVDs began to outpace VHS tapes as the preferred method of viewing films – but that didn’t last long.</a:t>
            </a:r>
            <a:br>
              <a:rPr lang="en-US" sz="1600" dirty="0" smtClean="0"/>
            </a:br>
            <a:endParaRPr lang="en-US" sz="1600" dirty="0" smtClean="0"/>
          </a:p>
          <a:p>
            <a:pPr algn="just"/>
            <a:r>
              <a:rPr lang="en-US" sz="1600" dirty="0" smtClean="0"/>
              <a:t>In 1997, we saw the launch of Netflix as the world’s first online movie rental store.</a:t>
            </a:r>
          </a:p>
          <a:p>
            <a:pPr algn="just"/>
            <a:endParaRPr lang="en-US" sz="1600" b="1" dirty="0" smtClean="0"/>
          </a:p>
          <a:p>
            <a:pPr algn="just"/>
            <a:r>
              <a:rPr lang="en-US" sz="1600" b="1" dirty="0" smtClean="0"/>
              <a:t>Building their reputation on the model of flat-fee unlimited rentals without due dates, late fees, shipping and handling fees or per-title rental fees, Netflix wittingly upped the </a:t>
            </a:r>
            <a:r>
              <a:rPr lang="en-US" sz="1600" b="1" dirty="0" smtClean="0">
                <a:hlinkClick r:id="rId4"/>
              </a:rPr>
              <a:t>customer service</a:t>
            </a:r>
            <a:r>
              <a:rPr lang="en-US" sz="1600" b="1" dirty="0" smtClean="0"/>
              <a:t> game of all would-be online merchants while turning the entertainment industry on its head.</a:t>
            </a:r>
          </a:p>
          <a:p>
            <a:pPr algn="just"/>
            <a:endParaRPr lang="en-US" sz="1600" dirty="0" smtClean="0"/>
          </a:p>
          <a:p>
            <a:pPr algn="just"/>
            <a:r>
              <a:rPr lang="en-US" sz="1600" dirty="0" smtClean="0"/>
              <a:t>Just one year later, </a:t>
            </a:r>
            <a:r>
              <a:rPr lang="en-US" sz="1600" dirty="0" err="1" smtClean="0">
                <a:hlinkClick r:id="rId5"/>
              </a:rPr>
              <a:t>Paypal</a:t>
            </a:r>
            <a:r>
              <a:rPr lang="en-US" sz="1600" dirty="0" smtClean="0">
                <a:hlinkClick r:id="rId5"/>
              </a:rPr>
              <a:t>, in its first iteration as </a:t>
            </a:r>
            <a:r>
              <a:rPr lang="en-US" sz="1600" dirty="0" err="1" smtClean="0">
                <a:hlinkClick r:id="rId5"/>
              </a:rPr>
              <a:t>Confinity</a:t>
            </a:r>
            <a:r>
              <a:rPr lang="en-US" sz="1600" dirty="0" smtClean="0">
                <a:hlinkClick r:id="rId5"/>
              </a:rPr>
              <a:t>,</a:t>
            </a:r>
            <a:r>
              <a:rPr lang="en-US" sz="1600" dirty="0" smtClean="0"/>
              <a:t> entered the scene as a tool for transferring money. The company now functions as a bank that executes payment processing for online vendors, auction sites, personal, and commercial users. It’s a service that allows their customers to send, receive, and hold funds in 26 currencies worldwide. Today, </a:t>
            </a:r>
            <a:r>
              <a:rPr lang="en-US" sz="1600" dirty="0" err="1" smtClean="0"/>
              <a:t>Paypal</a:t>
            </a:r>
            <a:r>
              <a:rPr lang="en-US" sz="1600" dirty="0" smtClean="0"/>
              <a:t> Holdings, and its subsidiary, </a:t>
            </a:r>
            <a:r>
              <a:rPr lang="en-US" sz="1600" dirty="0" err="1" smtClean="0"/>
              <a:t>Venmo</a:t>
            </a:r>
            <a:r>
              <a:rPr lang="en-US" sz="1600" dirty="0" smtClean="0"/>
              <a:t> are two huge names in the digital wallet game.</a:t>
            </a:r>
          </a:p>
          <a:p>
            <a:pPr algn="just"/>
            <a:endParaRPr lang="en-US" sz="1600" dirty="0"/>
          </a:p>
        </p:txBody>
      </p:sp>
      <p:cxnSp>
        <p:nvCxnSpPr>
          <p:cNvPr id="5" name="Straight Arrow Connector 4"/>
          <p:cNvCxnSpPr/>
          <p:nvPr/>
        </p:nvCxnSpPr>
        <p:spPr>
          <a:xfrm>
            <a:off x="4572000" y="457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72000" y="24384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33147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52578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3886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2</a:t>
            </a:r>
            <a:r>
              <a:rPr lang="en-US" baseline="30000" dirty="0" smtClean="0"/>
              <a:t>nd</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04800"/>
            <a:ext cx="7924800" cy="6172200"/>
          </a:xfrm>
        </p:spPr>
        <p:txBody>
          <a:bodyPr>
            <a:normAutofit fontScale="55000" lnSpcReduction="20000"/>
          </a:bodyPr>
          <a:lstStyle/>
          <a:p>
            <a:pPr algn="just"/>
            <a:r>
              <a:rPr lang="en-US" b="1" dirty="0" smtClean="0"/>
              <a:t>Global E-Business retail sales surged 25.7% in 2020 to $4.213 trillion</a:t>
            </a:r>
            <a:r>
              <a:rPr lang="en-US" dirty="0" smtClean="0"/>
              <a:t>. Five, ten, or even twenty years ago this probably seemed like an impossible number to reach. E-Business has exploded over the last few years and even with the end of the COVID-19 pandemic in sight, isn’t expected to slow down.</a:t>
            </a:r>
          </a:p>
          <a:p>
            <a:pPr algn="just"/>
            <a:endParaRPr lang="en-US" dirty="0" smtClean="0"/>
          </a:p>
          <a:p>
            <a:pPr algn="just"/>
            <a:endParaRPr lang="en-US" dirty="0" smtClean="0"/>
          </a:p>
          <a:p>
            <a:pPr algn="just"/>
            <a:r>
              <a:rPr lang="en-US" dirty="0" smtClean="0"/>
              <a:t>The digital shift is a very real trend and businesses not already online will need to break into the E-Business landscape sooner rather than later. Applying the right E-Business business model to the online store will be one of the first steps.</a:t>
            </a:r>
          </a:p>
          <a:p>
            <a:pPr algn="just"/>
            <a:endParaRPr lang="en-US" dirty="0" smtClean="0"/>
          </a:p>
          <a:p>
            <a:pPr algn="just"/>
            <a:endParaRPr lang="en-US" dirty="0" smtClean="0"/>
          </a:p>
          <a:p>
            <a:pPr algn="just"/>
            <a:r>
              <a:rPr lang="en-US" dirty="0" smtClean="0"/>
              <a:t>Not taking the time to evaluate your business and understand your target market can be extremely detrimental and lead to thousands in wasted spend. Digital advertising, SEO, and content marketing are effective ways to drive traffic, revenue and help you realize a large ROI, but they won't be nearly as effective without a well-planned E-Business business strategy.</a:t>
            </a:r>
          </a:p>
          <a:p>
            <a:pPr algn="just"/>
            <a:endParaRPr lang="en-US" dirty="0" smtClean="0"/>
          </a:p>
          <a:p>
            <a:pPr algn="just"/>
            <a:endParaRPr lang="en-US" dirty="0" smtClean="0"/>
          </a:p>
          <a:p>
            <a:pPr algn="just"/>
            <a:r>
              <a:rPr lang="en-US" dirty="0" smtClean="0"/>
              <a:t>Whether you’re just starting to explore E-Business models or already have an established digital commerce venture and are looking to expand your online presence, it’s important to know which model best fits your needs and requirements</a:t>
            </a:r>
          </a:p>
          <a:p>
            <a:pPr algn="just"/>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2400" dirty="0" smtClean="0">
                <a:latin typeface="Arial Narrow" pitchFamily="34" charset="0"/>
              </a:rPr>
              <a:t>“Developing an E - Business strategy is a crucial piece for many organizations. A huge component of this is identifying your target market and understanding what your E - Business business model will be “ </a:t>
            </a:r>
          </a:p>
          <a:p>
            <a:pPr algn="ctr">
              <a:buNone/>
            </a:pPr>
            <a:endParaRPr lang="en-US" sz="2400" dirty="0" smtClean="0">
              <a:latin typeface="Arial Narrow" pitchFamily="34" charset="0"/>
            </a:endParaRPr>
          </a:p>
          <a:p>
            <a:pPr algn="ctr">
              <a:buNone/>
            </a:pPr>
            <a:r>
              <a:rPr lang="en-US" sz="2400" dirty="0" smtClean="0">
                <a:latin typeface="Arial Narrow" pitchFamily="34" charset="0"/>
              </a:rPr>
              <a:t>And thus let us First of all understand </a:t>
            </a:r>
          </a:p>
          <a:p>
            <a:pPr algn="ctr">
              <a:buNone/>
            </a:pPr>
            <a:r>
              <a:rPr lang="en-US" sz="2400" b="1" dirty="0" smtClean="0">
                <a:latin typeface="Arial Narrow" pitchFamily="34" charset="0"/>
              </a:rPr>
              <a:t>Types of Business Models</a:t>
            </a:r>
            <a:endParaRPr lang="en-US" sz="2400" b="1"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Narrow" pitchFamily="34" charset="0"/>
              </a:rPr>
              <a:t>Types of Business Models</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sz="2000" dirty="0" smtClean="0"/>
              <a:t>	Electronic commerce, or E-Business, is a business model that lets businesses and consumers make purchases or sell things online. There are six major E-Business business models:</a:t>
            </a:r>
          </a:p>
          <a:p>
            <a:pPr>
              <a:buNone/>
            </a:pPr>
            <a:r>
              <a:rPr lang="en-US" sz="2000" dirty="0" smtClean="0"/>
              <a:t>	</a:t>
            </a:r>
          </a:p>
          <a:p>
            <a:pPr marL="539496" indent="-457200">
              <a:buFont typeface="+mj-lt"/>
              <a:buAutoNum type="arabicPeriod"/>
            </a:pPr>
            <a:r>
              <a:rPr lang="en-US" sz="2000" dirty="0" smtClean="0"/>
              <a:t>Business to Consumer (B2C)</a:t>
            </a:r>
          </a:p>
          <a:p>
            <a:pPr marL="539496" indent="-457200">
              <a:buFont typeface="+mj-lt"/>
              <a:buAutoNum type="arabicPeriod"/>
            </a:pPr>
            <a:r>
              <a:rPr lang="en-US" sz="2000" dirty="0" smtClean="0"/>
              <a:t>Business to Business (B2B)</a:t>
            </a:r>
          </a:p>
          <a:p>
            <a:pPr marL="539496" indent="-457200">
              <a:buFont typeface="+mj-lt"/>
              <a:buAutoNum type="arabicPeriod"/>
            </a:pPr>
            <a:r>
              <a:rPr lang="en-US" sz="2000" dirty="0" smtClean="0"/>
              <a:t>Business to Government (B2G)</a:t>
            </a:r>
          </a:p>
          <a:p>
            <a:pPr marL="539496" indent="-457200">
              <a:buFont typeface="+mj-lt"/>
              <a:buAutoNum type="arabicPeriod"/>
            </a:pPr>
            <a:r>
              <a:rPr lang="en-US" sz="2000" dirty="0" smtClean="0"/>
              <a:t>Business to Business to Consumer (B2B2C)</a:t>
            </a:r>
          </a:p>
          <a:p>
            <a:pPr marL="539496" indent="-457200">
              <a:buFont typeface="+mj-lt"/>
              <a:buAutoNum type="arabicPeriod"/>
            </a:pPr>
            <a:r>
              <a:rPr lang="en-US" sz="2000" dirty="0" smtClean="0"/>
              <a:t>Consumer to Consumer (C2C)</a:t>
            </a:r>
          </a:p>
          <a:p>
            <a:pPr marL="539496" indent="-457200">
              <a:buFont typeface="+mj-lt"/>
              <a:buAutoNum type="arabicPeriod"/>
            </a:pPr>
            <a:r>
              <a:rPr lang="en-US" sz="2000" dirty="0" smtClean="0"/>
              <a:t>Consumer to Business (C2B)</a:t>
            </a:r>
          </a:p>
          <a:p>
            <a:pPr marL="539496" indent="-457200">
              <a:buFont typeface="+mj-lt"/>
              <a:buAutoNum type="arabicPeriod"/>
            </a:pPr>
            <a:endParaRPr lang="en-US" sz="2000" dirty="0" smtClean="0"/>
          </a:p>
          <a:p>
            <a:pPr marL="539496" indent="-457200" algn="just">
              <a:buNone/>
            </a:pPr>
            <a:r>
              <a:rPr lang="en-US" sz="2000" dirty="0" smtClean="0"/>
              <a:t>	We’ll review each of these six business classifications in depth and dig into the five primary delivery models that you will need to consider when launching or expanding your online store.</a:t>
            </a:r>
          </a:p>
          <a:p>
            <a:pPr>
              <a:buNone/>
            </a:pP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1143000" y="1409700"/>
            <a:ext cx="7680773" cy="4038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Business to Consumer (B2C)</a:t>
            </a:r>
            <a:endParaRPr lang="en-US" dirty="0"/>
          </a:p>
        </p:txBody>
      </p:sp>
      <p:sp>
        <p:nvSpPr>
          <p:cNvPr id="3" name="Content Placeholder 2"/>
          <p:cNvSpPr>
            <a:spLocks noGrp="1"/>
          </p:cNvSpPr>
          <p:nvPr>
            <p:ph idx="1"/>
          </p:nvPr>
        </p:nvSpPr>
        <p:spPr>
          <a:xfrm>
            <a:off x="1188720" y="1447800"/>
            <a:ext cx="7498080" cy="5257800"/>
          </a:xfrm>
        </p:spPr>
        <p:txBody>
          <a:bodyPr>
            <a:normAutofit/>
          </a:bodyPr>
          <a:lstStyle/>
          <a:p>
            <a:pPr algn="just"/>
            <a:r>
              <a:rPr lang="en-US" sz="1800" dirty="0" smtClean="0"/>
              <a:t>As the name implies, business to consumer (B2C) is when a company markets its products or services directly to end users. It is the most widely known form of commerce. </a:t>
            </a:r>
            <a:r>
              <a:rPr lang="en-US" sz="1800" b="1" dirty="0" smtClean="0"/>
              <a:t>B2C E-Business</a:t>
            </a:r>
            <a:r>
              <a:rPr lang="en-US" sz="1800" dirty="0" smtClean="0"/>
              <a:t> is fairly straightforward. You complete a B2C transaction every time you purchase food from a grocery store, eat dinner at a restaurant, watch a movie at a theater, and get a haircut. You are the end user of the products and services these companies sell.</a:t>
            </a:r>
          </a:p>
          <a:p>
            <a:pPr algn="just"/>
            <a:endParaRPr lang="en-US" sz="1800" dirty="0" smtClean="0"/>
          </a:p>
          <a:p>
            <a:pPr algn="just"/>
            <a:r>
              <a:rPr lang="en-US" sz="1800" dirty="0" smtClean="0"/>
              <a:t>In E-Business, there are five different B2C business models: </a:t>
            </a:r>
          </a:p>
          <a:p>
            <a:pPr marL="425196" indent="-342900" algn="just">
              <a:buFont typeface="+mj-lt"/>
              <a:buAutoNum type="arabicPeriod"/>
            </a:pPr>
            <a:r>
              <a:rPr lang="en-US" sz="1800" dirty="0" smtClean="0"/>
              <a:t>Direct Sellers, </a:t>
            </a:r>
          </a:p>
          <a:p>
            <a:pPr marL="425196" indent="-342900" algn="just">
              <a:buFont typeface="+mj-lt"/>
              <a:buAutoNum type="arabicPeriod"/>
            </a:pPr>
            <a:r>
              <a:rPr lang="en-US" sz="1800" dirty="0" smtClean="0"/>
              <a:t>Online Intermediaries, </a:t>
            </a:r>
          </a:p>
          <a:p>
            <a:pPr marL="425196" indent="-342900" algn="just">
              <a:buFont typeface="+mj-lt"/>
              <a:buAutoNum type="arabicPeriod"/>
            </a:pPr>
            <a:r>
              <a:rPr lang="en-US" sz="1800" dirty="0" smtClean="0"/>
              <a:t>Advertising-based, </a:t>
            </a:r>
          </a:p>
          <a:p>
            <a:pPr marL="425196" indent="-342900" algn="just">
              <a:buFont typeface="+mj-lt"/>
              <a:buAutoNum type="arabicPeriod"/>
            </a:pPr>
            <a:r>
              <a:rPr lang="en-US" sz="1800" dirty="0" smtClean="0"/>
              <a:t>Community-based, </a:t>
            </a:r>
          </a:p>
          <a:p>
            <a:pPr marL="425196" indent="-342900" algn="just">
              <a:buFont typeface="+mj-lt"/>
              <a:buAutoNum type="arabicPeriod"/>
            </a:pPr>
            <a:r>
              <a:rPr lang="en-US" sz="1800" dirty="0" smtClean="0"/>
              <a:t>Fee-based.</a:t>
            </a:r>
          </a:p>
          <a:p>
            <a:pPr algn="just">
              <a:buNone/>
            </a:pPr>
            <a:endParaRPr lang="en-US" sz="1800" dirty="0" smtClean="0"/>
          </a:p>
          <a:p>
            <a:pPr algn="just">
              <a:buNone/>
            </a:pPr>
            <a:endParaRPr lang="en-US" sz="1800" dirty="0" smtClean="0"/>
          </a:p>
          <a:p>
            <a:pPr algn="just">
              <a:buNone/>
            </a:pPr>
            <a:endParaRPr lang="en-US" sz="1800" dirty="0" smtClean="0"/>
          </a:p>
        </p:txBody>
      </p:sp>
      <p:sp>
        <p:nvSpPr>
          <p:cNvPr id="10" name="Right Brace 9"/>
          <p:cNvSpPr/>
          <p:nvPr/>
        </p:nvSpPr>
        <p:spPr>
          <a:xfrm>
            <a:off x="3733800" y="4495800"/>
            <a:ext cx="152400" cy="1524000"/>
          </a:xfrm>
          <a:prstGeom prst="rightBrace">
            <a:avLst/>
          </a:prstGeom>
          <a:ln w="412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114800" y="5105400"/>
            <a:ext cx="2819400" cy="369332"/>
          </a:xfrm>
          <a:prstGeom prst="rect">
            <a:avLst/>
          </a:prstGeom>
          <a:noFill/>
        </p:spPr>
        <p:txBody>
          <a:bodyPr wrap="square" rtlCol="0">
            <a:spAutoFit/>
          </a:bodyPr>
          <a:lstStyle/>
          <a:p>
            <a:r>
              <a:rPr lang="en-US" dirty="0" smtClean="0"/>
              <a:t>MARKET PLACE MODEL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B2C Business Models</a:t>
            </a:r>
            <a:endParaRPr lang="en-US" dirty="0"/>
          </a:p>
        </p:txBody>
      </p:sp>
      <p:sp>
        <p:nvSpPr>
          <p:cNvPr id="3" name="Content Placeholder 2"/>
          <p:cNvSpPr>
            <a:spLocks noGrp="1"/>
          </p:cNvSpPr>
          <p:nvPr>
            <p:ph idx="1"/>
          </p:nvPr>
        </p:nvSpPr>
        <p:spPr>
          <a:xfrm>
            <a:off x="1219200" y="1447800"/>
            <a:ext cx="7714488" cy="4800600"/>
          </a:xfrm>
        </p:spPr>
        <p:txBody>
          <a:bodyPr>
            <a:normAutofit fontScale="62500" lnSpcReduction="20000"/>
          </a:bodyPr>
          <a:lstStyle/>
          <a:p>
            <a:pPr marL="596646" indent="-514350" algn="just">
              <a:buFont typeface="+mj-lt"/>
              <a:buAutoNum type="arabicPeriod"/>
            </a:pPr>
            <a:r>
              <a:rPr lang="en-US" dirty="0" smtClean="0"/>
              <a:t>Direct selling is the most common model. It is when consumers buy products from online retailers.</a:t>
            </a:r>
          </a:p>
          <a:p>
            <a:pPr marL="596646" indent="-514350" algn="just">
              <a:buFont typeface="+mj-lt"/>
              <a:buAutoNum type="arabicPeriod"/>
            </a:pPr>
            <a:endParaRPr lang="en-US" dirty="0" smtClean="0"/>
          </a:p>
          <a:p>
            <a:pPr marL="596646" indent="-514350" algn="just">
              <a:buFont typeface="+mj-lt"/>
              <a:buAutoNum type="arabicPeriod"/>
            </a:pPr>
            <a:r>
              <a:rPr lang="en-US" dirty="0" smtClean="0"/>
              <a:t>Online intermediaries are online businesses that bring sellers and consumers together and take a cut of each transaction made.</a:t>
            </a:r>
          </a:p>
          <a:p>
            <a:pPr marL="596646" indent="-514350" algn="just">
              <a:buFont typeface="+mj-lt"/>
              <a:buAutoNum type="arabicPeriod"/>
            </a:pPr>
            <a:endParaRPr lang="en-US" dirty="0" smtClean="0"/>
          </a:p>
          <a:p>
            <a:pPr marL="596646" indent="-514350" algn="just">
              <a:buFont typeface="+mj-lt"/>
              <a:buAutoNum type="arabicPeriod"/>
            </a:pPr>
            <a:r>
              <a:rPr lang="en-US" dirty="0" smtClean="0"/>
              <a:t>In the advertising-based model, information is given away for free and money is made from advertising on the site.</a:t>
            </a:r>
          </a:p>
          <a:p>
            <a:pPr marL="596646" indent="-514350" algn="just">
              <a:buFont typeface="+mj-lt"/>
              <a:buAutoNum type="arabicPeriod"/>
            </a:pPr>
            <a:endParaRPr lang="en-US" dirty="0" smtClean="0"/>
          </a:p>
          <a:p>
            <a:pPr marL="596646" indent="-514350" algn="just">
              <a:buFont typeface="+mj-lt"/>
              <a:buAutoNum type="arabicPeriod"/>
            </a:pPr>
            <a:r>
              <a:rPr lang="en-US" dirty="0" err="1" smtClean="0"/>
              <a:t>Facebook</a:t>
            </a:r>
            <a:r>
              <a:rPr lang="en-US" dirty="0" smtClean="0"/>
              <a:t> is an example of a community-based site that makes money from targeting ads to users based on their demographics and location.</a:t>
            </a:r>
          </a:p>
          <a:p>
            <a:pPr marL="596646" indent="-514350" algn="just">
              <a:buFont typeface="+mj-lt"/>
              <a:buAutoNum type="arabicPeriod"/>
            </a:pPr>
            <a:endParaRPr lang="en-US" dirty="0" smtClean="0"/>
          </a:p>
          <a:p>
            <a:pPr marL="596646" indent="-514350" algn="just">
              <a:buFont typeface="+mj-lt"/>
              <a:buAutoNum type="arabicPeriod"/>
            </a:pPr>
            <a:r>
              <a:rPr lang="en-US" dirty="0" smtClean="0"/>
              <a:t>Finally, the fee-based model involves companies that sell information or entertainment to consumers for a fee, like Netflix or subscription-based newspapers.</a:t>
            </a:r>
          </a:p>
          <a:p>
            <a:pPr algn="just"/>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
            <a:ext cx="7848600" cy="6248400"/>
          </a:xfrm>
        </p:spPr>
        <p:txBody>
          <a:bodyPr>
            <a:normAutofit fontScale="92500" lnSpcReduction="20000"/>
          </a:bodyPr>
          <a:lstStyle/>
          <a:p>
            <a:pPr algn="just">
              <a:buNone/>
            </a:pPr>
            <a:endParaRPr lang="en-US" sz="1800" dirty="0" smtClean="0"/>
          </a:p>
          <a:p>
            <a:pPr algn="just"/>
            <a:r>
              <a:rPr lang="en-US" sz="1800" b="1" dirty="0" smtClean="0"/>
              <a:t>Direct selling</a:t>
            </a:r>
            <a:r>
              <a:rPr lang="en-US" sz="1800" dirty="0" smtClean="0"/>
              <a:t> is the selling of products in a non-retail setting, for example, at home, online, or other venues that are not a store. It eliminates middlemen who are involved in distribution, such as wholesalers and regional distribution centers. Instead, products are sent directly from the manufacturer to the sales company, then to the rep or distributor, and finally to the consumer. </a:t>
            </a:r>
          </a:p>
          <a:p>
            <a:pPr algn="just"/>
            <a:r>
              <a:rPr lang="en-US" sz="1800" dirty="0" err="1" smtClean="0"/>
              <a:t>Eg</a:t>
            </a:r>
            <a:r>
              <a:rPr lang="en-US" sz="1800" dirty="0" smtClean="0"/>
              <a:t> – Amway, Vestige, </a:t>
            </a:r>
            <a:r>
              <a:rPr lang="en-US" sz="1800" dirty="0" err="1" smtClean="0"/>
              <a:t>Proveda</a:t>
            </a:r>
            <a:r>
              <a:rPr lang="en-US" sz="1800" dirty="0" smtClean="0"/>
              <a:t> </a:t>
            </a:r>
          </a:p>
          <a:p>
            <a:pPr algn="just"/>
            <a:endParaRPr lang="en-US" sz="1800" dirty="0" smtClean="0"/>
          </a:p>
          <a:p>
            <a:pPr algn="just"/>
            <a:r>
              <a:rPr lang="en-US" sz="1800" dirty="0" smtClean="0"/>
              <a:t>Products sold via direct sales are not typically found in traditional retail locations. This means that finding a distributor or rep is the only way to buy them.  </a:t>
            </a:r>
          </a:p>
          <a:p>
            <a:pPr marL="596646" indent="-514350" algn="just">
              <a:buAutoNum type="arabicPeriod"/>
            </a:pPr>
            <a:endParaRPr lang="en-US" sz="1800" dirty="0" smtClean="0"/>
          </a:p>
          <a:p>
            <a:pPr algn="just"/>
            <a:r>
              <a:rPr lang="en-US" sz="1800" dirty="0" smtClean="0"/>
              <a:t>It’s important to note that direct selling doesn’t equal direct </a:t>
            </a:r>
            <a:r>
              <a:rPr lang="en-US" sz="1800" b="1" dirty="0" smtClean="0"/>
              <a:t>marketing</a:t>
            </a:r>
            <a:r>
              <a:rPr lang="en-US" sz="1800" dirty="0" smtClean="0"/>
              <a:t>. In the first case, individual distributors or reps reach out to customers directly. Meanwhile, in the second case, a company markets directly to clients. Some direct marketing examples include emails, flyers, promotional letters, outdoor advertising, ads, phone calls, websites, and others.</a:t>
            </a:r>
          </a:p>
          <a:p>
            <a:pPr algn="just"/>
            <a:endParaRPr lang="en-US" sz="1800" dirty="0" smtClean="0"/>
          </a:p>
          <a:p>
            <a:pPr algn="just"/>
            <a:r>
              <a:rPr lang="en-US" sz="1800" dirty="0" smtClean="0"/>
              <a:t>Direct selling  characteristics – </a:t>
            </a:r>
          </a:p>
          <a:p>
            <a:pPr lvl="1" algn="just"/>
            <a:r>
              <a:rPr lang="en-US" sz="1500" b="1" dirty="0" smtClean="0"/>
              <a:t>Focus on building relationships first, not making sales.</a:t>
            </a:r>
          </a:p>
          <a:p>
            <a:pPr lvl="1" algn="just"/>
            <a:r>
              <a:rPr lang="en-US" sz="1500" b="1" dirty="0" smtClean="0"/>
              <a:t>Keep consistent and detailed customer records</a:t>
            </a:r>
            <a:r>
              <a:rPr lang="en-US" sz="1500" dirty="0" smtClean="0"/>
              <a:t>. </a:t>
            </a:r>
          </a:p>
          <a:p>
            <a:pPr lvl="1" algn="just"/>
            <a:r>
              <a:rPr lang="en-US" sz="1500" b="1" dirty="0" smtClean="0"/>
              <a:t>Be passionate and knowledgeable about your products.</a:t>
            </a:r>
          </a:p>
          <a:p>
            <a:pPr lvl="1" algn="just"/>
            <a:r>
              <a:rPr lang="en-US" sz="1500" b="1" dirty="0" smtClean="0"/>
              <a:t>Build and maintain your networks</a:t>
            </a:r>
          </a:p>
          <a:p>
            <a:pPr lvl="1" algn="just"/>
            <a:r>
              <a:rPr lang="en-US" sz="1500" b="1" dirty="0" smtClean="0"/>
              <a:t>Organize your sales environment.</a:t>
            </a:r>
            <a:r>
              <a:rPr lang="en-US" sz="1500" dirty="0" smtClean="0"/>
              <a:t> </a:t>
            </a:r>
          </a:p>
          <a:p>
            <a:pPr lvl="1" algn="just"/>
            <a:r>
              <a:rPr lang="en-US" sz="1500" b="1" dirty="0" smtClean="0"/>
              <a:t>Improve your sales skills.</a:t>
            </a:r>
            <a:endParaRPr lang="en-US" sz="1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7848600" cy="4525963"/>
          </a:xfrm>
        </p:spPr>
        <p:txBody>
          <a:bodyPr>
            <a:normAutofit fontScale="70000" lnSpcReduction="20000"/>
          </a:bodyPr>
          <a:lstStyle/>
          <a:p>
            <a:pPr algn="just"/>
            <a:r>
              <a:rPr lang="en-US" dirty="0" smtClean="0"/>
              <a:t>Electronic commerce focuses on the use of information and communication technology to enable the external activities and relationships of the business with individuals, groups, and other businesses, while e-business refers to business with help of the internet.</a:t>
            </a:r>
          </a:p>
          <a:p>
            <a:pPr algn="just"/>
            <a:endParaRPr lang="en-US" dirty="0"/>
          </a:p>
          <a:p>
            <a:pPr algn="just"/>
            <a:r>
              <a:rPr lang="en-US" dirty="0" smtClean="0"/>
              <a:t> Electronic business differs from electronic commerce as it does not only deal with online transactions of selling and buying of a product and/or service but also enables to conduct of business processes (inbound/outbound logistics, manufacturing &amp; operations, marketing and sales, customer service) within the value chain through internal or external networks.</a:t>
            </a:r>
          </a:p>
          <a:p>
            <a:pPr algn="just"/>
            <a:endParaRPr lang="en-US" dirty="0"/>
          </a:p>
          <a:p>
            <a:pPr algn="just"/>
            <a:r>
              <a:rPr lang="en-US" dirty="0" smtClean="0"/>
              <a:t>The term "e-business" was coined by IBM's marketing and Internet team in 1996</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3</a:t>
            </a:r>
            <a:r>
              <a:rPr lang="en-US" baseline="30000" dirty="0" smtClean="0"/>
              <a:t>rd</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0"/>
            <a:ext cx="7772400" cy="4800600"/>
          </a:xfrm>
        </p:spPr>
        <p:txBody>
          <a:bodyPr>
            <a:normAutofit/>
          </a:bodyPr>
          <a:lstStyle/>
          <a:p>
            <a:pPr algn="just">
              <a:buNone/>
            </a:pPr>
            <a:r>
              <a:rPr lang="en-US" sz="1800" dirty="0" smtClean="0"/>
              <a:t>2	Market place model refers to an intermediary website where several sellers list their products. The businesses use this as their market place instead of having their own website. The customers may by a wide range of heterogeneous products at comparative rates under this model. </a:t>
            </a:r>
          </a:p>
          <a:p>
            <a:pPr algn="just">
              <a:buNone/>
            </a:pPr>
            <a:r>
              <a:rPr lang="en-US" sz="1800" dirty="0" smtClean="0"/>
              <a:t>	Various business and service providers list themselves on the E commerce platform advertising their services/goods. </a:t>
            </a:r>
          </a:p>
          <a:p>
            <a:pPr algn="just">
              <a:buNone/>
            </a:pPr>
            <a:r>
              <a:rPr lang="en-US" sz="1800" dirty="0" smtClean="0"/>
              <a:t>	Steps Involved – </a:t>
            </a:r>
          </a:p>
          <a:p>
            <a:pPr algn="just">
              <a:buNone/>
            </a:pPr>
            <a:r>
              <a:rPr lang="en-US" sz="1800" dirty="0" smtClean="0"/>
              <a:t>	1. The E commerce site verifies the businesses who intend to be listed and     </a:t>
            </a:r>
          </a:p>
          <a:p>
            <a:pPr algn="just">
              <a:buNone/>
            </a:pPr>
            <a:r>
              <a:rPr lang="en-US" sz="1800" dirty="0" smtClean="0"/>
              <a:t>        advertises their offering on their website. </a:t>
            </a:r>
          </a:p>
          <a:p>
            <a:pPr algn="just">
              <a:buNone/>
            </a:pPr>
            <a:r>
              <a:rPr lang="en-US" sz="1800" dirty="0" smtClean="0"/>
              <a:t>	2. The E commerce site verifies the orders placed and </a:t>
            </a:r>
            <a:r>
              <a:rPr lang="en-US" sz="1800" dirty="0" err="1" smtClean="0"/>
              <a:t>despatches</a:t>
            </a:r>
            <a:r>
              <a:rPr lang="en-US" sz="1800" dirty="0" smtClean="0"/>
              <a:t> goods from </a:t>
            </a:r>
          </a:p>
          <a:p>
            <a:pPr algn="just">
              <a:buNone/>
            </a:pPr>
            <a:r>
              <a:rPr lang="en-US" sz="1800" dirty="0" smtClean="0"/>
              <a:t>       its warehouse/supplier’s warehouse/ connects the customer to the relevant </a:t>
            </a:r>
          </a:p>
          <a:p>
            <a:pPr algn="just">
              <a:buNone/>
            </a:pPr>
            <a:r>
              <a:rPr lang="en-US" sz="1800" dirty="0" smtClean="0"/>
              <a:t>       professional. </a:t>
            </a:r>
          </a:p>
          <a:p>
            <a:pPr algn="just">
              <a:buNone/>
            </a:pPr>
            <a:r>
              <a:rPr lang="en-US" sz="1800" dirty="0" smtClean="0"/>
              <a:t>	3. The payment is received by the E commerce site, charges a commission for </a:t>
            </a:r>
          </a:p>
          <a:p>
            <a:pPr algn="just">
              <a:buNone/>
            </a:pPr>
            <a:r>
              <a:rPr lang="en-US" sz="1800" dirty="0" smtClean="0"/>
              <a:t>        the online market place and pays the supplier for his product</a:t>
            </a:r>
          </a:p>
          <a:p>
            <a:pPr algn="just">
              <a:buNone/>
            </a:pPr>
            <a:endParaRPr lang="en-US" sz="1800" dirty="0" smtClean="0"/>
          </a:p>
          <a:p>
            <a:pPr algn="just">
              <a:buNone/>
            </a:pP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696200" cy="6172200"/>
          </a:xfrm>
        </p:spPr>
        <p:txBody>
          <a:bodyPr>
            <a:normAutofit/>
          </a:bodyPr>
          <a:lstStyle/>
          <a:p>
            <a:pPr algn="just">
              <a:buNone/>
            </a:pPr>
            <a:r>
              <a:rPr lang="en-US" sz="1800" dirty="0" smtClean="0"/>
              <a:t> 	Thus, In recent years, online B2C sales have been trending upward. Many traditional brick-and-mortar retailers have either been closing, or pivoting and adding in digital channels to their strategy as shoppers go online for the things they need.</a:t>
            </a:r>
          </a:p>
          <a:p>
            <a:pPr algn="just"/>
            <a:endParaRPr lang="en-US" sz="1800" dirty="0" smtClean="0"/>
          </a:p>
          <a:p>
            <a:pPr algn="just">
              <a:buNone/>
            </a:pPr>
            <a:r>
              <a:rPr lang="en-US" sz="1800" dirty="0" smtClean="0"/>
              <a:t>	This </a:t>
            </a:r>
            <a:r>
              <a:rPr lang="en-US" sz="1800" b="1" dirty="0" smtClean="0">
                <a:hlinkClick r:id="rId2" action="ppaction://hlinkfile"/>
              </a:rPr>
              <a:t>hybrid approach</a:t>
            </a:r>
            <a:r>
              <a:rPr lang="en-US" sz="1800" dirty="0" smtClean="0"/>
              <a:t> is when companies have both a traditional brick-and-mortar presence and an online shopping platform. Many companies integrate these approaches with an </a:t>
            </a:r>
            <a:r>
              <a:rPr lang="en-US" sz="1800" b="1" dirty="0" smtClean="0"/>
              <a:t>omnichannel E-Business*</a:t>
            </a:r>
            <a:r>
              <a:rPr lang="en-US" sz="1800" dirty="0" smtClean="0"/>
              <a:t> strategy to maximize the customer experience. For example, some companies now let you order your products online and pick them up at one of their local stores. Many companies also allow customers to return products they bought online to local stores for a quick and easy refund or exchange.</a:t>
            </a:r>
          </a:p>
          <a:p>
            <a:pPr algn="just"/>
            <a:endParaRPr lang="en-US" sz="1800" dirty="0" smtClean="0"/>
          </a:p>
          <a:p>
            <a:pPr algn="just">
              <a:buNone/>
            </a:pPr>
            <a:r>
              <a:rPr lang="en-US" sz="1800" dirty="0" smtClean="0"/>
              <a:t>	To implement the B2C E-Business model successfully, businesses must rely on having a platform that can be adjusted quickly and adapt to new customer needs without causing delays in service.</a:t>
            </a:r>
          </a:p>
          <a:p>
            <a:pPr algn="just"/>
            <a:endParaRPr lang="en-US" sz="1800" dirty="0" smtClean="0"/>
          </a:p>
          <a:p>
            <a:pPr algn="just"/>
            <a:endParaRPr lang="en-US" sz="1800" dirty="0" smtClean="0"/>
          </a:p>
          <a:p>
            <a:pPr algn="just">
              <a:buNone/>
            </a:pPr>
            <a:r>
              <a:rPr lang="en-US" sz="1400" i="1" u="sng" dirty="0" smtClean="0"/>
              <a:t>	*omnichannel E-Business means denoting or relating to a type of retail or any business which integrates the different methods of shopping available to consumers (e.g. online, in a physical shop, or by phone)</a:t>
            </a:r>
            <a:endParaRPr lang="en-US" sz="1400" i="1" u="sng"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Market Place Model</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err="1" smtClean="0"/>
              <a:t>Flipkart</a:t>
            </a:r>
            <a:endParaRPr lang="en-US" dirty="0" smtClean="0"/>
          </a:p>
          <a:p>
            <a:pPr algn="just">
              <a:buNone/>
            </a:pPr>
            <a:r>
              <a:rPr lang="en-US" dirty="0" smtClean="0"/>
              <a:t>	 </a:t>
            </a:r>
            <a:r>
              <a:rPr lang="en-US" dirty="0" err="1" smtClean="0"/>
              <a:t>Flipkart</a:t>
            </a:r>
            <a:r>
              <a:rPr lang="en-US" dirty="0" smtClean="0"/>
              <a:t> started off with a direct-to-consumer model selling books and some other products, before turning to a marketplace model which connect sellers and buyers and expanding its catalogue. The sources of income to </a:t>
            </a:r>
            <a:r>
              <a:rPr lang="en-US" dirty="0" err="1" smtClean="0"/>
              <a:t>Flipkart</a:t>
            </a:r>
            <a:r>
              <a:rPr lang="en-US" dirty="0" smtClean="0"/>
              <a:t> include seller commission, advertisements, logistics and convenience fees.</a:t>
            </a:r>
          </a:p>
          <a:p>
            <a:pPr algn="just"/>
            <a:r>
              <a:rPr lang="en-US" dirty="0" smtClean="0"/>
              <a:t>Just dial </a:t>
            </a:r>
          </a:p>
          <a:p>
            <a:pPr algn="just">
              <a:buNone/>
            </a:pPr>
            <a:r>
              <a:rPr lang="en-US" dirty="0" smtClean="0"/>
              <a:t>	</a:t>
            </a:r>
            <a:r>
              <a:rPr lang="en-US" dirty="0" err="1" smtClean="0"/>
              <a:t>Justdial</a:t>
            </a:r>
            <a:r>
              <a:rPr lang="en-US" dirty="0" smtClean="0"/>
              <a:t> is India’s search engine for local search market which initially started as a classified website but soon transformed into a local search engine. They used word-of-mouth strategy to advertise themselves. </a:t>
            </a:r>
            <a:r>
              <a:rPr lang="en-US" dirty="0" err="1" smtClean="0"/>
              <a:t>Focussing</a:t>
            </a:r>
            <a:r>
              <a:rPr lang="en-US" dirty="0" smtClean="0"/>
              <a:t> on local brands and small businesses, the company became famous among the masses.</a:t>
            </a:r>
          </a:p>
          <a:p>
            <a:pPr algn="just"/>
            <a:endParaRPr lang="en-US" dirty="0" smtClean="0"/>
          </a:p>
          <a:p>
            <a:pPr algn="just"/>
            <a:r>
              <a:rPr lang="en-US" dirty="0" smtClean="0"/>
              <a:t>Urban Clap </a:t>
            </a:r>
          </a:p>
          <a:p>
            <a:pPr algn="just"/>
            <a:r>
              <a:rPr lang="en-US" dirty="0" smtClean="0"/>
              <a:t>Urban Clap is a company that provides a variety of services of professionals and blue collar workers at the convenience of customers’ home. Once can hire electricians, yoga trainers, lawyers, engineers, chartered accountants, beauticians, photographers, interior designers, etc.</a:t>
            </a:r>
            <a:endParaRPr lang="en-US" dirty="0"/>
          </a:p>
        </p:txBody>
      </p:sp>
      <p:sp>
        <p:nvSpPr>
          <p:cNvPr id="1026" name="AutoShape 2" descr="b2c_ecommerce_business_mod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4</a:t>
            </a:r>
            <a:r>
              <a:rPr lang="en-US" baseline="30000" dirty="0" smtClean="0"/>
              <a:t>th</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2b-to.png"/>
          <p:cNvPicPr>
            <a:picLocks noGrp="1" noChangeAspect="1"/>
          </p:cNvPicPr>
          <p:nvPr>
            <p:ph idx="1"/>
          </p:nvPr>
        </p:nvPicPr>
        <p:blipFill>
          <a:blip r:embed="rId2" cstate="print"/>
          <a:stretch>
            <a:fillRect/>
          </a:stretch>
        </p:blipFill>
        <p:spPr>
          <a:xfrm>
            <a:off x="990600" y="1143000"/>
            <a:ext cx="8102599" cy="4572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Business to Business (B2B)</a:t>
            </a:r>
            <a:endParaRPr lang="en-US" dirty="0"/>
          </a:p>
        </p:txBody>
      </p:sp>
      <p:sp>
        <p:nvSpPr>
          <p:cNvPr id="3" name="Content Placeholder 2"/>
          <p:cNvSpPr>
            <a:spLocks noGrp="1"/>
          </p:cNvSpPr>
          <p:nvPr>
            <p:ph idx="1"/>
          </p:nvPr>
        </p:nvSpPr>
        <p:spPr>
          <a:xfrm>
            <a:off x="990600" y="1219200"/>
            <a:ext cx="7924800" cy="5257800"/>
          </a:xfrm>
        </p:spPr>
        <p:txBody>
          <a:bodyPr>
            <a:noAutofit/>
          </a:bodyPr>
          <a:lstStyle/>
          <a:p>
            <a:pPr algn="just">
              <a:buNone/>
            </a:pPr>
            <a:r>
              <a:rPr lang="en-US" sz="1300" dirty="0" smtClean="0"/>
              <a:t>	As the name implies, business to business (B2B) is when a company markets its products or services directly to other businesses. Or simply saying - A website following the B2B business model sells its products to an intermediate buyer who then sells the product to the final customer. </a:t>
            </a:r>
          </a:p>
          <a:p>
            <a:pPr algn="just">
              <a:buNone/>
            </a:pPr>
            <a:r>
              <a:rPr lang="en-US" sz="1300" b="1" dirty="0" smtClean="0"/>
              <a:t>	</a:t>
            </a:r>
          </a:p>
          <a:p>
            <a:pPr algn="just">
              <a:buNone/>
            </a:pPr>
            <a:r>
              <a:rPr lang="en-US" sz="1300" b="1" dirty="0" smtClean="0"/>
              <a:t>	B2B E-Business</a:t>
            </a:r>
            <a:r>
              <a:rPr lang="en-US" sz="1300" dirty="0" smtClean="0"/>
              <a:t> can be broken down into two methodologies, vertical and horizontal.	</a:t>
            </a:r>
          </a:p>
          <a:p>
            <a:pPr algn="just">
              <a:buNone/>
            </a:pPr>
            <a:r>
              <a:rPr lang="en-US" sz="1300" dirty="0" smtClean="0"/>
              <a:t> 	Vertically oriented businesses sell to customers within a specific industry. With a horizontal approach, you are selling to customers across a myriad of industries. Each approach has their own pros and cons, such as industry expertise and market depth (vertical) versus wide-spread market coverage and diversification (horizontal).</a:t>
            </a:r>
          </a:p>
          <a:p>
            <a:pPr algn="just">
              <a:buNone/>
            </a:pPr>
            <a:r>
              <a:rPr lang="en-US" sz="1300" dirty="0" smtClean="0"/>
              <a:t>	Both can be a lucrative pathway, but your strategy will depend on your products and customers, so consider them carefully.</a:t>
            </a:r>
          </a:p>
          <a:p>
            <a:pPr algn="just">
              <a:buNone/>
            </a:pPr>
            <a:endParaRPr lang="en-US" sz="1300" dirty="0" smtClean="0"/>
          </a:p>
          <a:p>
            <a:pPr algn="just">
              <a:buNone/>
            </a:pPr>
            <a:r>
              <a:rPr lang="en-US" sz="1300" dirty="0" smtClean="0"/>
              <a:t>	Historically, B2B businesses had always been a few steps behind their direct-to-consumer counterparts, especially when it came to commerce innovation and digital sales. The problem lay in price negotiation and collaboration, and many businesses were used to leveraging sales representatives as the primary revenue generating channel. BUT The modern B2B buyer has gotten quite tech savvy though, and now shares many of the same demands and buying habits as the average buyer. Convenience, flexibility, personalization, and integrated experiences are expected and now business-critical.</a:t>
            </a:r>
          </a:p>
          <a:p>
            <a:pPr algn="just">
              <a:buNone/>
            </a:pPr>
            <a:endParaRPr lang="en-US" sz="1300" dirty="0" smtClean="0"/>
          </a:p>
          <a:p>
            <a:pPr algn="just">
              <a:buNone/>
            </a:pPr>
            <a:r>
              <a:rPr lang="en-US" sz="1300" dirty="0" smtClean="0"/>
              <a:t>	 Despite the slow adoption of digital strategies, B2B brands have focusing more and more on E-Business to keep up with consumers. </a:t>
            </a:r>
            <a:r>
              <a:rPr lang="en-US" sz="1300" b="1" dirty="0" smtClean="0"/>
              <a:t>A recent report by Gartner uncovered a recent dramatic shift with B2B digital commerce initiatives surpassing B2C. Gartner assumes "By 2025, 75% of B2B manufacturers will sell directly to their customers via digital commerce."</a:t>
            </a:r>
          </a:p>
          <a:p>
            <a:pPr algn="just">
              <a:buNone/>
            </a:pPr>
            <a:r>
              <a:rPr lang="en-US" sz="1300" dirty="0" smtClean="0"/>
              <a:t>	</a:t>
            </a:r>
            <a:endParaRPr lang="en-US" sz="13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p:txBody>
          <a:bodyPr>
            <a:normAutofit lnSpcReduction="10000"/>
          </a:bodyPr>
          <a:lstStyle/>
          <a:p>
            <a:pPr algn="just"/>
            <a:r>
              <a:rPr lang="en-US" sz="1300" b="1" dirty="0" smtClean="0"/>
              <a:t>B2B E-Business</a:t>
            </a:r>
            <a:r>
              <a:rPr lang="en-US" sz="1300" dirty="0" smtClean="0"/>
              <a:t> has rapidly been changing over the past few years, and 2021 is no exception. With the disruption of COVID-19, new trends have emerged, and the E-Business landscape is transforming. B2B companies are implementing new strategies to adapt to a changing market and take advantage of a growing online customer base, characterized by rising mobile usage, new expectations for personalization and .self-service, and increasing demand for digital connectivity.</a:t>
            </a:r>
          </a:p>
          <a:p>
            <a:pPr algn="just">
              <a:buNone/>
            </a:pPr>
            <a:r>
              <a:rPr lang="en-US" sz="1400" b="1" u="sng" dirty="0" smtClean="0"/>
              <a:t>	1) M-Commerce is on the rise:</a:t>
            </a:r>
          </a:p>
          <a:p>
            <a:pPr algn="just"/>
            <a:r>
              <a:rPr lang="en-US" sz="1400" dirty="0" smtClean="0"/>
              <a:t>Mobile has continued to transform the B2B landscape, with more and more consumers demanding seamless, aesthetic, and flexible mobile experiences. Rather than simply comparing product offerings and services across businesses in an industry, consumers are increasingly comparing the digital experiences they have had and have come to expect. </a:t>
            </a:r>
            <a:r>
              <a:rPr lang="en-US" sz="1400" b="1" dirty="0" smtClean="0"/>
              <a:t>Google recently partnered with The Boston Consulting Group (BCG) </a:t>
            </a:r>
            <a:r>
              <a:rPr lang="en-US" sz="1400" dirty="0" smtClean="0"/>
              <a:t>to research how mobile has been impacting B2B customers and organizations. </a:t>
            </a:r>
            <a:r>
              <a:rPr lang="en-US" sz="1400" b="1" dirty="0" smtClean="0">
                <a:hlinkClick r:id="rId2"/>
              </a:rPr>
              <a:t>Key data</a:t>
            </a:r>
            <a:r>
              <a:rPr lang="en-US" sz="1400" dirty="0" smtClean="0"/>
              <a:t> shows that:</a:t>
            </a:r>
          </a:p>
          <a:p>
            <a:endParaRPr lang="en-US" sz="1400" dirty="0" smtClean="0"/>
          </a:p>
          <a:p>
            <a:pPr>
              <a:buFont typeface="Wingdings" pitchFamily="2" charset="2"/>
              <a:buChar char="Ø"/>
            </a:pPr>
            <a:r>
              <a:rPr lang="en-US" sz="1400" dirty="0" smtClean="0"/>
              <a:t>Mobile influences an average of over 40% of revenue in leading B2B organizations.</a:t>
            </a:r>
          </a:p>
          <a:p>
            <a:pPr>
              <a:buFont typeface="Wingdings" pitchFamily="2" charset="2"/>
              <a:buChar char="Ø"/>
            </a:pPr>
            <a:r>
              <a:rPr lang="en-US" sz="1400" dirty="0" smtClean="0"/>
              <a:t>50% of current B2B search queries are made on </a:t>
            </a:r>
            <a:r>
              <a:rPr lang="en-US" sz="1400" dirty="0" err="1" smtClean="0"/>
              <a:t>smartphones</a:t>
            </a:r>
            <a:r>
              <a:rPr lang="en-US" sz="1400" dirty="0" smtClean="0"/>
              <a:t>, with BCG expecting that figure to grow to 70% by 2020.</a:t>
            </a:r>
          </a:p>
          <a:p>
            <a:pPr>
              <a:buFont typeface="Wingdings" pitchFamily="2" charset="2"/>
              <a:buChar char="Ø"/>
            </a:pPr>
            <a:r>
              <a:rPr lang="en-US" sz="1400" dirty="0" smtClean="0"/>
              <a:t>Daily mobile usage per B2B worker is expected to increase from 2 hours to 3 hours, driven by </a:t>
            </a:r>
            <a:r>
              <a:rPr lang="en-US" sz="1400" dirty="0" err="1" smtClean="0"/>
              <a:t>millennials</a:t>
            </a:r>
            <a:r>
              <a:rPr lang="en-US" sz="1400" dirty="0" smtClean="0"/>
              <a:t>, Gen Z, and the increasing use of </a:t>
            </a:r>
            <a:r>
              <a:rPr lang="en-US" sz="1400" dirty="0" err="1" smtClean="0"/>
              <a:t>smartphones</a:t>
            </a:r>
            <a:r>
              <a:rPr lang="en-US" sz="1400" dirty="0" smtClean="0"/>
              <a:t> by older workers.</a:t>
            </a:r>
          </a:p>
          <a:p>
            <a:pPr>
              <a:buFont typeface="Wingdings" pitchFamily="2" charset="2"/>
              <a:buChar char="Ø"/>
            </a:pPr>
            <a:r>
              <a:rPr lang="en-US" sz="1400" dirty="0" smtClean="0"/>
              <a:t>More than 90% of B2B buyers reporting a superior mobile experience claim that they would be more likely to repurchase from the same vendor, while only 50% claim so when reporting a poor mobile experience.</a:t>
            </a:r>
          </a:p>
          <a:p>
            <a:pPr algn="just"/>
            <a:endParaRPr lang="en-US" sz="13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XL_20220509_005036906.MP.jpg"/>
          <p:cNvPicPr>
            <a:picLocks noGrp="1" noChangeAspect="1"/>
          </p:cNvPicPr>
          <p:nvPr>
            <p:ph idx="1"/>
          </p:nvPr>
        </p:nvPicPr>
        <p:blipFill>
          <a:blip r:embed="rId2" cstate="print"/>
          <a:stretch>
            <a:fillRect/>
          </a:stretch>
        </p:blipFill>
        <p:spPr>
          <a:xfrm>
            <a:off x="0" y="1"/>
            <a:ext cx="9144000" cy="4267200"/>
          </a:xfrm>
        </p:spPr>
      </p:pic>
      <p:sp>
        <p:nvSpPr>
          <p:cNvPr id="50178" name="AutoShape 2" descr="BCG-Report-Mobile-Commerce-Leaders-Versus-Laggar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990600" y="4343400"/>
            <a:ext cx="8001000" cy="2400657"/>
          </a:xfrm>
          <a:prstGeom prst="rect">
            <a:avLst/>
          </a:prstGeom>
        </p:spPr>
        <p:txBody>
          <a:bodyPr wrap="square">
            <a:spAutoFit/>
          </a:bodyPr>
          <a:lstStyle/>
          <a:p>
            <a:pPr algn="just"/>
            <a:r>
              <a:rPr lang="en-US" sz="1500" dirty="0" smtClean="0"/>
              <a:t>As of 2021, mobile has continued to expand and proliferate the B2B eCommerce space, and its growth will likely extend over the coming years. B2B marketers must boost their mobile efforts to capitalize on this rapid trend. Here are 5 calls to action for businesses hoping to accelerate their mobile integration:</a:t>
            </a:r>
          </a:p>
          <a:p>
            <a:pPr marL="342900" indent="-342900" algn="just">
              <a:buFont typeface="+mj-lt"/>
              <a:buAutoNum type="arabicPeriod"/>
            </a:pPr>
            <a:endParaRPr lang="en-US" sz="1500" dirty="0" smtClean="0"/>
          </a:p>
          <a:p>
            <a:pPr marL="342900" indent="-342900" algn="just">
              <a:buFont typeface="+mj-lt"/>
              <a:buAutoNum type="arabicPeriod"/>
            </a:pPr>
            <a:r>
              <a:rPr lang="en-US" sz="1500" dirty="0" smtClean="0"/>
              <a:t>Track buyer experiences across media and devices</a:t>
            </a:r>
          </a:p>
          <a:p>
            <a:pPr marL="342900" indent="-342900" algn="just">
              <a:buFont typeface="+mj-lt"/>
              <a:buAutoNum type="arabicPeriod"/>
            </a:pPr>
            <a:r>
              <a:rPr lang="en-US" sz="1500" dirty="0" smtClean="0"/>
              <a:t>Invest into building visual and frictionless mobile experiences for customers</a:t>
            </a:r>
          </a:p>
          <a:p>
            <a:pPr marL="342900" indent="-342900" algn="just">
              <a:buFont typeface="+mj-lt"/>
              <a:buAutoNum type="arabicPeriod"/>
            </a:pPr>
            <a:r>
              <a:rPr lang="en-US" sz="1500" dirty="0" smtClean="0"/>
              <a:t>Adapt data collection to a company’s business model and size</a:t>
            </a:r>
          </a:p>
          <a:p>
            <a:pPr marL="342900" indent="-342900" algn="just">
              <a:buFont typeface="+mj-lt"/>
              <a:buAutoNum type="arabicPeriod"/>
            </a:pPr>
            <a:r>
              <a:rPr lang="en-US" sz="1500" dirty="0" smtClean="0"/>
              <a:t>Increase mobile advertising while adjusting marketing strategies based on results</a:t>
            </a:r>
          </a:p>
          <a:p>
            <a:pPr marL="342900" indent="-342900" algn="just">
              <a:buFont typeface="+mj-lt"/>
              <a:buAutoNum type="arabicPeriod"/>
            </a:pPr>
            <a:r>
              <a:rPr lang="en-US" sz="1500" dirty="0" smtClean="0"/>
              <a:t>Simply the B2B purchase process on mobile, de-emphasizing text in favor of rich media</a:t>
            </a:r>
            <a:endParaRPr lang="en-US" sz="15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143000" y="1219200"/>
            <a:ext cx="7772400" cy="5410200"/>
          </a:xfrm>
        </p:spPr>
        <p:txBody>
          <a:bodyPr>
            <a:normAutofit fontScale="77500" lnSpcReduction="20000"/>
          </a:bodyPr>
          <a:lstStyle/>
          <a:p>
            <a:pPr algn="just">
              <a:buNone/>
            </a:pPr>
            <a:r>
              <a:rPr lang="en-US" sz="1800" b="1" u="sng" dirty="0" smtClean="0"/>
              <a:t>	2) Customers are showing a preference for Digital Self-Service.</a:t>
            </a:r>
          </a:p>
          <a:p>
            <a:pPr algn="just">
              <a:buNone/>
            </a:pPr>
            <a:r>
              <a:rPr lang="en-US" sz="1800" dirty="0" smtClean="0"/>
              <a:t>	B2B buyers increasingly desire control over their eCommerce experiences, with a strong preference for self-service; seamless shopping experiences in their personal lives have shaped their B2B buying expectations. The COVID-19 pandemic has further pushed B2B sales towards self-service, and research shows that digital self-service will likely remain a dominant element of the B2B go-to-market model.</a:t>
            </a:r>
          </a:p>
          <a:p>
            <a:pPr algn="just">
              <a:buNone/>
            </a:pPr>
            <a:r>
              <a:rPr lang="en-US" sz="1800" dirty="0" smtClean="0"/>
              <a:t>	A </a:t>
            </a:r>
            <a:r>
              <a:rPr lang="en-US" sz="1800" b="1" dirty="0" smtClean="0"/>
              <a:t>report published by McKinsey &amp; Company</a:t>
            </a:r>
            <a:r>
              <a:rPr lang="en-US" sz="1800" dirty="0" smtClean="0"/>
              <a:t> earlier this year detailed results from a global survey, highlighting key takeaways for B2B businesses aiming to adapt their practices in the wake of the pandemic. </a:t>
            </a:r>
          </a:p>
          <a:p>
            <a:pPr algn="just">
              <a:buNone/>
            </a:pPr>
            <a:r>
              <a:rPr lang="en-US" sz="1800" b="1" dirty="0" smtClean="0"/>
              <a:t>	Results</a:t>
            </a:r>
            <a:r>
              <a:rPr lang="en-US" sz="1800" dirty="0" smtClean="0"/>
              <a:t> show that:</a:t>
            </a:r>
          </a:p>
          <a:p>
            <a:pPr algn="just"/>
            <a:endParaRPr lang="en-US" sz="1800" dirty="0" smtClean="0"/>
          </a:p>
          <a:p>
            <a:pPr marL="425196" indent="-342900" algn="just">
              <a:buFont typeface="+mj-lt"/>
              <a:buAutoNum type="arabicPeriod"/>
            </a:pPr>
            <a:r>
              <a:rPr lang="en-US" sz="1800" dirty="0" smtClean="0"/>
              <a:t>When asked what kind of interaction was most helpful in choosing a supplier, 47% of respondents preferred some form of online self-service. 25% chose “supplier website”, while 22% selected “online material from supplier”.</a:t>
            </a:r>
          </a:p>
          <a:p>
            <a:pPr marL="425196" indent="-342900" algn="just">
              <a:buFont typeface="+mj-lt"/>
              <a:buAutoNum type="arabicPeriod"/>
            </a:pPr>
            <a:r>
              <a:rPr lang="en-US" sz="1800" dirty="0" smtClean="0"/>
              <a:t>When asked what ordering method they preferred, 46% of respondents chose “using a supplier’s website”.</a:t>
            </a:r>
          </a:p>
          <a:p>
            <a:pPr marL="425196" indent="-342900" algn="just">
              <a:buFont typeface="+mj-lt"/>
              <a:buAutoNum type="arabicPeriod"/>
            </a:pPr>
            <a:r>
              <a:rPr lang="en-US" sz="1800" dirty="0" smtClean="0"/>
              <a:t>When asked “How do you currently interact with sales reps from your company’s suppliers during the 4 stages of interaction”, an average of 34% of respondents chose digital self-service for the Research, Evaluation, Ordering, and Re-Ordering stages. In comparison, results for 2020 showed an average of only 29% for self-service across all 4 interaction stages, with a 12% increase for self-service in the Research and Evaluation stages.</a:t>
            </a:r>
          </a:p>
          <a:p>
            <a:pPr marL="425196" indent="-342900" algn="just">
              <a:buFont typeface="+mj-lt"/>
              <a:buAutoNum type="arabicPeriod"/>
            </a:pPr>
            <a:r>
              <a:rPr lang="en-US" sz="1800" dirty="0" smtClean="0"/>
              <a:t>83% of B2B decision makers feel that the new selling models emphasizing remote interactions and online self-service are as effective as or more effective than pre-COVID-19 models that prioritized direct interactions.</a:t>
            </a:r>
          </a:p>
          <a:p>
            <a:pPr marL="425196" indent="-342900" algn="just">
              <a:buFont typeface="+mj-lt"/>
              <a:buAutoNum type="arabicPeriod"/>
            </a:pPr>
            <a:r>
              <a:rPr lang="en-US" sz="1800" dirty="0" smtClean="0"/>
              <a:t>87% of B2B decision makers believe that these shifts in selling models will likely sustain 12+ months after the COVID-19 pandemic.</a:t>
            </a:r>
          </a:p>
          <a:p>
            <a:pPr marL="425196" indent="-342900" algn="just">
              <a:buFont typeface="+mj-lt"/>
              <a:buAutoNum type="arabicPeriod"/>
            </a:pPr>
            <a:endParaRPr lang="en-US" sz="1800" dirty="0" smtClean="0"/>
          </a:p>
          <a:p>
            <a:pPr algn="just">
              <a:buNone/>
            </a:pP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mmerce-1.jpg"/>
          <p:cNvPicPr>
            <a:picLocks noChangeAspect="1"/>
          </p:cNvPicPr>
          <p:nvPr/>
        </p:nvPicPr>
        <p:blipFill>
          <a:blip r:embed="rId2" cstate="print"/>
          <a:stretch>
            <a:fillRect/>
          </a:stretch>
        </p:blipFill>
        <p:spPr>
          <a:xfrm>
            <a:off x="1007097" y="0"/>
            <a:ext cx="7070103" cy="6858000"/>
          </a:xfrm>
          <a:prstGeom prst="rect">
            <a:avLst/>
          </a:prstGeom>
        </p:spPr>
      </p:pic>
      <p:sp>
        <p:nvSpPr>
          <p:cNvPr id="2" name="Title 1"/>
          <p:cNvSpPr>
            <a:spLocks noGrp="1"/>
          </p:cNvSpPr>
          <p:nvPr>
            <p:ph type="title"/>
          </p:nvPr>
        </p:nvSpPr>
        <p:spPr>
          <a:xfrm>
            <a:off x="838200" y="0"/>
            <a:ext cx="2590800" cy="1143000"/>
          </a:xfrm>
        </p:spPr>
        <p:txBody>
          <a:bodyPr/>
          <a:lstStyle/>
          <a:p>
            <a:r>
              <a:rPr lang="en-US" dirty="0" smtClean="0"/>
              <a:t>Why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Top Trends In B2B E-Business</a:t>
            </a:r>
            <a:endParaRPr lang="en-US" dirty="0"/>
          </a:p>
        </p:txBody>
      </p:sp>
      <p:sp>
        <p:nvSpPr>
          <p:cNvPr id="3" name="Content Placeholder 2"/>
          <p:cNvSpPr>
            <a:spLocks noGrp="1"/>
          </p:cNvSpPr>
          <p:nvPr>
            <p:ph idx="1"/>
          </p:nvPr>
        </p:nvSpPr>
        <p:spPr>
          <a:xfrm>
            <a:off x="1143000" y="1447800"/>
            <a:ext cx="7848600" cy="5257800"/>
          </a:xfrm>
        </p:spPr>
        <p:txBody>
          <a:bodyPr>
            <a:normAutofit fontScale="47500" lnSpcReduction="20000"/>
          </a:bodyPr>
          <a:lstStyle/>
          <a:p>
            <a:pPr algn="just">
              <a:buNone/>
            </a:pPr>
            <a:r>
              <a:rPr lang="en-US" dirty="0" smtClean="0"/>
              <a:t>6.  Digital self-service has become the new “normal”, dominating the B2B buyer journey and driving B2B manufacturers towards implementing customer self-service portals. Here are 5 calls to action for B2B organizations hoping to re-engineer their sales efforts towards digital self-service:</a:t>
            </a:r>
          </a:p>
          <a:p>
            <a:pPr algn="just"/>
            <a:endParaRPr lang="en-US" dirty="0" smtClean="0"/>
          </a:p>
          <a:p>
            <a:pPr marL="596646" indent="-514350" algn="just">
              <a:buFont typeface="+mj-lt"/>
              <a:buAutoNum type="arabicPeriod"/>
            </a:pPr>
            <a:r>
              <a:rPr lang="en-US" dirty="0" smtClean="0"/>
              <a:t>Integrate eCommerce catalogs with rich media, including photos, videos, interactive content, product comparison features, and various self-service tools to support the research and evaluation stages.</a:t>
            </a:r>
          </a:p>
          <a:p>
            <a:pPr marL="596646" indent="-514350" algn="just">
              <a:buFont typeface="+mj-lt"/>
              <a:buAutoNum type="arabicPeriod"/>
            </a:pPr>
            <a:endParaRPr lang="en-US" dirty="0" smtClean="0"/>
          </a:p>
          <a:p>
            <a:pPr marL="596646" indent="-514350" algn="just">
              <a:buFont typeface="+mj-lt"/>
              <a:buAutoNum type="arabicPeriod"/>
            </a:pPr>
            <a:r>
              <a:rPr lang="en-US" dirty="0" smtClean="0"/>
              <a:t>Provide responsive interfaces and intuitive commands that help buyers save time during the ordering and re-ordering stages.</a:t>
            </a:r>
          </a:p>
          <a:p>
            <a:pPr marL="596646" indent="-514350" algn="just">
              <a:buFont typeface="+mj-lt"/>
              <a:buAutoNum type="arabicPeriod"/>
            </a:pPr>
            <a:endParaRPr lang="en-US" dirty="0" smtClean="0"/>
          </a:p>
          <a:p>
            <a:pPr marL="596646" indent="-514350" algn="just">
              <a:buFont typeface="+mj-lt"/>
              <a:buAutoNum type="arabicPeriod"/>
            </a:pPr>
            <a:r>
              <a:rPr lang="en-US" dirty="0" smtClean="0"/>
              <a:t>Implement customer self-service portals with the optimal ERP-integrated solution, enabling post-order care that supports independent tracking, invoices, and payment.</a:t>
            </a:r>
          </a:p>
          <a:p>
            <a:pPr marL="596646" indent="-514350" algn="just">
              <a:buFont typeface="+mj-lt"/>
              <a:buAutoNum type="arabicPeriod"/>
            </a:pPr>
            <a:endParaRPr lang="en-US" dirty="0" smtClean="0"/>
          </a:p>
          <a:p>
            <a:pPr marL="596646" indent="-514350" algn="just">
              <a:buFont typeface="+mj-lt"/>
              <a:buAutoNum type="arabicPeriod"/>
            </a:pPr>
            <a:r>
              <a:rPr lang="en-US" dirty="0" smtClean="0"/>
              <a:t>Adopt an Agile approach and apply it to self-service digital solutions, empowering adaptability, flexibility, and speed when the digital transformation process.</a:t>
            </a:r>
          </a:p>
          <a:p>
            <a:pPr marL="596646" indent="-514350" algn="just">
              <a:buFont typeface="+mj-lt"/>
              <a:buAutoNum type="arabicPeriod"/>
            </a:pPr>
            <a:endParaRPr lang="en-US" dirty="0" smtClean="0"/>
          </a:p>
          <a:p>
            <a:pPr marL="596646" indent="-514350" algn="just">
              <a:buFont typeface="+mj-lt"/>
              <a:buAutoNum type="arabicPeriod"/>
            </a:pPr>
            <a:r>
              <a:rPr lang="en-US" dirty="0" smtClean="0"/>
              <a:t>Incorporate the voice of the customer while developing self-service digital solutions, gathering feedback to address customer needs and realize requirements prior to rollout.</a:t>
            </a:r>
          </a:p>
          <a:p>
            <a:pPr algn="just"/>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Depositphotos_62139387_l-2015_760x400.jpg"/>
          <p:cNvPicPr>
            <a:picLocks noChangeAspect="1"/>
          </p:cNvPicPr>
          <p:nvPr/>
        </p:nvPicPr>
        <p:blipFill>
          <a:blip r:embed="rId2" cstate="print"/>
          <a:stretch>
            <a:fillRect/>
          </a:stretch>
        </p:blipFill>
        <p:spPr>
          <a:xfrm>
            <a:off x="22860" y="1028700"/>
            <a:ext cx="9121140" cy="4800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 BU.jpg"/>
          <p:cNvPicPr>
            <a:picLocks noChangeAspect="1"/>
          </p:cNvPicPr>
          <p:nvPr/>
        </p:nvPicPr>
        <p:blipFill>
          <a:blip r:embed="rId2" cstate="print"/>
          <a:stretch>
            <a:fillRect/>
          </a:stretch>
        </p:blipFill>
        <p:spPr>
          <a:xfrm>
            <a:off x="1016136" y="0"/>
            <a:ext cx="6908664"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he-benefits-of-online-business-based-on-e-commerce-platform_Q640.jpg"/>
          <p:cNvPicPr>
            <a:picLocks noChangeAspect="1"/>
          </p:cNvPicPr>
          <p:nvPr/>
        </p:nvPicPr>
        <p:blipFill>
          <a:blip r:embed="rId2" cstate="print"/>
          <a:stretch>
            <a:fillRect/>
          </a:stretch>
        </p:blipFill>
        <p:spPr>
          <a:xfrm>
            <a:off x="1143000" y="0"/>
            <a:ext cx="6781800" cy="6781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c.jpg"/>
          <p:cNvPicPr>
            <a:picLocks noChangeAspect="1"/>
          </p:cNvPicPr>
          <p:nvPr/>
        </p:nvPicPr>
        <p:blipFill>
          <a:blip r:embed="rId2" cstate="print"/>
          <a:stretch>
            <a:fillRect/>
          </a:stretch>
        </p:blipFill>
        <p:spPr>
          <a:xfrm>
            <a:off x="0" y="1350818"/>
            <a:ext cx="9144000" cy="41563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5-Emerging-Technologies-Poised-to-Revolutionize-eCommerce-1.png"/>
          <p:cNvPicPr>
            <a:picLocks noChangeAspect="1"/>
          </p:cNvPicPr>
          <p:nvPr/>
        </p:nvPicPr>
        <p:blipFill>
          <a:blip r:embed="rId2" cstate="print"/>
          <a:stretch>
            <a:fillRect/>
          </a:stretch>
        </p:blipFill>
        <p:spPr>
          <a:xfrm>
            <a:off x="0" y="1186320"/>
            <a:ext cx="9144000" cy="478536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11278</TotalTime>
  <Words>917</Words>
  <Application>Microsoft Office PowerPoint</Application>
  <PresentationFormat>On-screen Show (4:3)</PresentationFormat>
  <Paragraphs>184</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Solstice</vt:lpstr>
      <vt:lpstr>Slide 1</vt:lpstr>
      <vt:lpstr>E-business Defined</vt:lpstr>
      <vt:lpstr>Slide 3</vt:lpstr>
      <vt:lpstr>Why ????</vt:lpstr>
      <vt:lpstr>Slide 5</vt:lpstr>
      <vt:lpstr>Slide 6</vt:lpstr>
      <vt:lpstr>Slide 7</vt:lpstr>
      <vt:lpstr>Slide 8</vt:lpstr>
      <vt:lpstr>Slide 9</vt:lpstr>
      <vt:lpstr>Slide 10</vt:lpstr>
      <vt:lpstr>Slide 11</vt:lpstr>
      <vt:lpstr>Slide 12</vt:lpstr>
      <vt:lpstr>Slide 13</vt:lpstr>
      <vt:lpstr>Slide 14</vt:lpstr>
      <vt:lpstr>Slide 15</vt:lpstr>
      <vt:lpstr>The history of e-commerce: A long and winding road</vt:lpstr>
      <vt:lpstr>Slide 17</vt:lpstr>
      <vt:lpstr>Slide 18</vt:lpstr>
      <vt:lpstr>The history of e-commerce: 1960s – 1980s</vt:lpstr>
      <vt:lpstr>Slide 20</vt:lpstr>
      <vt:lpstr>Slide 21</vt:lpstr>
      <vt:lpstr>Slide 22</vt:lpstr>
      <vt:lpstr>Slide 23</vt:lpstr>
      <vt:lpstr>Slide 24</vt:lpstr>
      <vt:lpstr>Types of Business Models</vt:lpstr>
      <vt:lpstr>Slide 26</vt:lpstr>
      <vt:lpstr>Business to Consumer (B2C)</vt:lpstr>
      <vt:lpstr>B2C Business Models</vt:lpstr>
      <vt:lpstr>Slide 29</vt:lpstr>
      <vt:lpstr>Slide 30</vt:lpstr>
      <vt:lpstr>Slide 31</vt:lpstr>
      <vt:lpstr>Slide 32</vt:lpstr>
      <vt:lpstr>Examples Of Market Place Model</vt:lpstr>
      <vt:lpstr>Slide 34</vt:lpstr>
      <vt:lpstr>Slide 35</vt:lpstr>
      <vt:lpstr>Business to Business (B2B)</vt:lpstr>
      <vt:lpstr>Top Trends In B2B E-Business</vt:lpstr>
      <vt:lpstr>Slide 38</vt:lpstr>
      <vt:lpstr>Top Trends In B2B E-Business</vt:lpstr>
      <vt:lpstr>Top Trends In B2B E-Business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VIKRANTS</dc:creator>
  <cp:lastModifiedBy>Sony</cp:lastModifiedBy>
  <cp:revision>98</cp:revision>
  <dcterms:created xsi:type="dcterms:W3CDTF">2022-04-28T04:33:08Z</dcterms:created>
  <dcterms:modified xsi:type="dcterms:W3CDTF">2023-01-27T19:21:23Z</dcterms:modified>
</cp:coreProperties>
</file>